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9" r:id="rId3"/>
    <p:sldId id="258" r:id="rId4"/>
    <p:sldId id="268" r:id="rId5"/>
    <p:sldId id="292" r:id="rId6"/>
    <p:sldId id="269" r:id="rId7"/>
    <p:sldId id="272" r:id="rId8"/>
    <p:sldId id="270" r:id="rId9"/>
    <p:sldId id="271" r:id="rId10"/>
    <p:sldId id="294" r:id="rId11"/>
    <p:sldId id="274" r:id="rId12"/>
    <p:sldId id="278" r:id="rId13"/>
    <p:sldId id="290" r:id="rId14"/>
    <p:sldId id="273" r:id="rId15"/>
    <p:sldId id="275" r:id="rId16"/>
    <p:sldId id="293" r:id="rId17"/>
    <p:sldId id="276" r:id="rId18"/>
    <p:sldId id="287" r:id="rId19"/>
    <p:sldId id="283" r:id="rId20"/>
    <p:sldId id="279" r:id="rId21"/>
    <p:sldId id="284" r:id="rId22"/>
    <p:sldId id="277" r:id="rId23"/>
    <p:sldId id="286" r:id="rId24"/>
    <p:sldId id="285" r:id="rId25"/>
    <p:sldId id="280" r:id="rId26"/>
    <p:sldId id="288" r:id="rId27"/>
    <p:sldId id="289" r:id="rId28"/>
    <p:sldId id="295" r:id="rId29"/>
    <p:sldId id="281" r:id="rId30"/>
    <p:sldId id="282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6557" autoAdjust="0"/>
  </p:normalViewPr>
  <p:slideViewPr>
    <p:cSldViewPr>
      <p:cViewPr varScale="1">
        <p:scale>
          <a:sx n="99" d="100"/>
          <a:sy n="99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1BA7-8BCA-48D3-B3CA-759BFFD54886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B813-DDB3-4AEA-B029-9002C8FA7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1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B813-DDB3-4AEA-B029-9002C8FA73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7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B813-DDB3-4AEA-B029-9002C8FA73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1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Lamination:</a:t>
            </a:r>
            <a:r>
              <a:rPr lang="en-GB" baseline="0" dirty="0" smtClean="0"/>
              <a:t> https://www.youtube.com/watch?v=KMJZOu7pJyc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B813-DDB3-4AEA-B029-9002C8FA73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87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B813-DDB3-4AEA-B029-9002C8FA73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29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B813-DDB3-4AEA-B029-9002C8FA737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6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7" y="1"/>
            <a:ext cx="1553874" cy="13506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04482" y="546851"/>
            <a:ext cx="797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Barrier properties</a:t>
            </a:r>
            <a:endParaRPr lang="en-GB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72286" y="1854553"/>
            <a:ext cx="231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Cup &amp; Foil</a:t>
            </a:r>
            <a:endParaRPr lang="en-GB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80684" y="1854551"/>
            <a:ext cx="3177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Volcano &amp; Lid</a:t>
            </a:r>
            <a:endParaRPr lang="en-GB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60512" y="1854552"/>
            <a:ext cx="3177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Chipsbag</a:t>
            </a:r>
            <a:endParaRPr lang="en-GB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72286" y="2658330"/>
            <a:ext cx="31146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Oxygen barrier Waterbarrier</a:t>
            </a: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Microbes</a:t>
            </a: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Light (?)</a:t>
            </a:r>
          </a:p>
          <a:p>
            <a:endParaRPr lang="nl-NL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 mm kunststof +</a:t>
            </a: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??? Micro m Foil</a:t>
            </a: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Modified atmosphere</a:t>
            </a:r>
          </a:p>
          <a:p>
            <a:endParaRPr lang="nl-NL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nl-NL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GB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83832" y="2674249"/>
            <a:ext cx="31146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Humidity barrier</a:t>
            </a:r>
            <a:endParaRPr lang="nl-NL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Microbes</a:t>
            </a:r>
            <a:endParaRPr lang="nl-NL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nl-NL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nl-NL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nl-NL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Xxx carton + print</a:t>
            </a: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Xxx Plastic lid + print (inlay??)</a:t>
            </a:r>
          </a:p>
          <a:p>
            <a:endParaRPr lang="nl-NL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nl-NL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GB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60512" y="2658330"/>
            <a:ext cx="31146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Oxygen barrier Waterbarrier</a:t>
            </a: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Germs</a:t>
            </a: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Light (?)</a:t>
            </a:r>
          </a:p>
          <a:p>
            <a:endParaRPr lang="nl-NL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</a:t>
            </a:r>
          </a:p>
          <a:p>
            <a:r>
              <a:rPr lang="nl-NL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Xxx Foil</a:t>
            </a:r>
            <a:endParaRPr lang="nl-NL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nl-NL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nl-NL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GB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09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BA2F2-5FA3-43D7-A007-73737FE48292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82B78-2D04-4668-86AB-B3D78A5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3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BA2F2-5FA3-43D7-A007-73737FE48292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82B78-2D04-4668-86AB-B3D78A5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9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7" y="1"/>
            <a:ext cx="1553874" cy="13506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56227"/>
            <a:ext cx="12192000" cy="8405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1127448" y="1988840"/>
            <a:ext cx="9937104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55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BA2F2-5FA3-43D7-A007-73737FE48292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82B78-2D04-4668-86AB-B3D78A5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2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BA2F2-5FA3-43D7-A007-73737FE48292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82B78-2D04-4668-86AB-B3D78A5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9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BA2F2-5FA3-43D7-A007-73737FE48292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82B78-2D04-4668-86AB-B3D78A5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7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BA2F2-5FA3-43D7-A007-73737FE48292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82B78-2D04-4668-86AB-B3D78A5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2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BA2F2-5FA3-43D7-A007-73737FE48292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82B78-2D04-4668-86AB-B3D78A5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5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BA2F2-5FA3-43D7-A007-73737FE48292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82B78-2D04-4668-86AB-B3D78A5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1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BA2F2-5FA3-43D7-A007-73737FE48292}" type="datetimeFigureOut">
              <a:rPr lang="en-GB" smtClean="0"/>
              <a:t>17/12/2016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82B78-2D04-4668-86AB-B3D78A5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5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815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dobe Gothic Std B" panose="020B0800000000000000" pitchFamily="34" charset="-128"/>
          <a:ea typeface="Adobe Gothic Std B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akxcNMmUxo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0" y="-203200"/>
            <a:ext cx="78900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7008" y="4487512"/>
            <a:ext cx="297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i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FOR THE </a:t>
            </a:r>
            <a:r>
              <a:rPr lang="nl-NL" sz="3200" i="1" dirty="0" smtClean="0">
                <a:solidFill>
                  <a:srgbClr val="FF78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BOLD</a:t>
            </a:r>
            <a:endParaRPr lang="en-GB" sz="3200" i="1" dirty="0">
              <a:solidFill>
                <a:srgbClr val="FF78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0336" y="6337816"/>
            <a:ext cx="336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Joachim </a:t>
            </a:r>
            <a:r>
              <a:rPr lang="nl-NL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Batzke - 2016</a:t>
            </a:r>
            <a:endParaRPr lang="en-GB" sz="1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2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128535"/>
            <a:ext cx="12192000" cy="840525"/>
          </a:xfrm>
        </p:spPr>
        <p:txBody>
          <a:bodyPr/>
          <a:lstStyle/>
          <a:p>
            <a:r>
              <a:rPr lang="nl-NL" sz="8000" dirty="0" smtClean="0"/>
              <a:t>Design</a:t>
            </a:r>
          </a:p>
          <a:p>
            <a:r>
              <a:rPr lang="nl-NL" sz="8000" dirty="0" smtClean="0"/>
              <a:t> Brand</a:t>
            </a:r>
          </a:p>
          <a:p>
            <a:r>
              <a:rPr lang="nl-NL" sz="8000" dirty="0" smtClean="0"/>
              <a:t>Usability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5064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Usability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62969" y="4501201"/>
            <a:ext cx="2880320" cy="367959"/>
          </a:xfrm>
        </p:spPr>
        <p:txBody>
          <a:bodyPr/>
          <a:lstStyle/>
          <a:p>
            <a:r>
              <a:rPr lang="de-DE" dirty="0" smtClean="0"/>
              <a:t>1. Take off the lid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58" y="1052736"/>
            <a:ext cx="9199569" cy="30449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55840" y="4493738"/>
            <a:ext cx="3096344" cy="519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2. Push down the sides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64735" y="4493738"/>
            <a:ext cx="3816424" cy="5914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3. Put in chips and salsa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6194" y="5661248"/>
            <a:ext cx="9865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Enjoy and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share! + Reuse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the bowl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Product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50" y="1899988"/>
            <a:ext cx="3966568" cy="2574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9283" y="1946732"/>
            <a:ext cx="4392488" cy="432048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807968" y="1899988"/>
            <a:ext cx="1152128" cy="1384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60096" y="1546045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Triangles enable the transformation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2708" y="262953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Laminate prevents the chips from falling out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361874" y="3261581"/>
            <a:ext cx="895302" cy="1319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0096" y="3861047"/>
            <a:ext cx="5306314" cy="30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Exploded Overview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Lid for stability and closing</a:t>
            </a:r>
          </a:p>
          <a:p>
            <a:endParaRPr lang="nl-NL" dirty="0" smtClean="0"/>
          </a:p>
          <a:p>
            <a:r>
              <a:rPr lang="nl-NL" dirty="0" smtClean="0"/>
              <a:t>Printed Inlay</a:t>
            </a:r>
          </a:p>
          <a:p>
            <a:endParaRPr lang="nl-NL" dirty="0" smtClean="0"/>
          </a:p>
          <a:p>
            <a:r>
              <a:rPr lang="nl-NL" dirty="0" smtClean="0"/>
              <a:t>Laminate for the bowl</a:t>
            </a:r>
          </a:p>
          <a:p>
            <a:endParaRPr lang="nl-NL" dirty="0"/>
          </a:p>
          <a:p>
            <a:r>
              <a:rPr lang="nl-NL" dirty="0" smtClean="0"/>
              <a:t>Transformable ‘’Volcano’’</a:t>
            </a:r>
          </a:p>
          <a:p>
            <a:endParaRPr lang="nl-NL" dirty="0"/>
          </a:p>
          <a:p>
            <a:r>
              <a:rPr lang="nl-NL" dirty="0" smtClean="0"/>
              <a:t>200g Doritos + 100g Salsa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3" y="1464528"/>
            <a:ext cx="6372356" cy="4135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7" b="96724" l="9827" r="89981">
                        <a14:foregroundMark x1="27168" y1="27168" x2="73025" y2="27938"/>
                        <a14:foregroundMark x1="72640" y1="31985" x2="28902" y2="31407"/>
                        <a14:foregroundMark x1="31021" y1="21387" x2="34104" y2="28324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81" y="1196752"/>
            <a:ext cx="2374070" cy="2374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1222" y="4362910"/>
            <a:ext cx="2673329" cy="15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Doritos Branding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27448" y="1988840"/>
            <a:ext cx="6336704" cy="3960440"/>
          </a:xfrm>
        </p:spPr>
        <p:txBody>
          <a:bodyPr/>
          <a:lstStyle/>
          <a:p>
            <a:r>
              <a:rPr lang="en-GB" dirty="0"/>
              <a:t>Dominant Logo</a:t>
            </a:r>
          </a:p>
          <a:p>
            <a:r>
              <a:rPr lang="de-DE" dirty="0"/>
              <a:t>One or two images</a:t>
            </a:r>
            <a:r>
              <a:rPr lang="en-GB" dirty="0"/>
              <a:t>/ingredients</a:t>
            </a:r>
          </a:p>
          <a:p>
            <a:r>
              <a:rPr lang="de-DE" dirty="0" smtClean="0"/>
              <a:t>Slight gradient as a background color</a:t>
            </a:r>
          </a:p>
          <a:p>
            <a:r>
              <a:rPr lang="de-DE" dirty="0" smtClean="0"/>
              <a:t>Bulky Font</a:t>
            </a:r>
          </a:p>
          <a:p>
            <a:r>
              <a:rPr lang="de-DE" dirty="0" smtClean="0"/>
              <a:t>Use  of drop shadows</a:t>
            </a:r>
          </a:p>
          <a:p>
            <a:r>
              <a:rPr lang="de-DE" dirty="0" smtClean="0"/>
              <a:t>Around 50% of empty 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7" b="96724" l="9827" r="89981">
                        <a14:foregroundMark x1="27168" y1="27168" x2="73025" y2="27938"/>
                        <a14:foregroundMark x1="72640" y1="31985" x2="28902" y2="31407"/>
                        <a14:foregroundMark x1="31021" y1="21387" x2="34104" y2="28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412776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Doritos Branding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Dominant Logo</a:t>
            </a:r>
          </a:p>
          <a:p>
            <a:r>
              <a:rPr lang="de-DE" dirty="0"/>
              <a:t>One or two images</a:t>
            </a:r>
            <a:r>
              <a:rPr lang="en-GB" dirty="0"/>
              <a:t>/ingredients</a:t>
            </a:r>
          </a:p>
          <a:p>
            <a:r>
              <a:rPr lang="de-DE" dirty="0"/>
              <a:t>Slight gradient as a background color</a:t>
            </a:r>
          </a:p>
          <a:p>
            <a:r>
              <a:rPr lang="de-DE" dirty="0"/>
              <a:t>Bulky Font</a:t>
            </a:r>
          </a:p>
          <a:p>
            <a:r>
              <a:rPr lang="de-DE" dirty="0"/>
              <a:t>Use  of drop shadows</a:t>
            </a:r>
          </a:p>
          <a:p>
            <a:r>
              <a:rPr lang="de-DE" dirty="0"/>
              <a:t>Around 50% of empty space</a:t>
            </a:r>
          </a:p>
          <a:p>
            <a:r>
              <a:rPr lang="nl-NL" dirty="0" smtClean="0"/>
              <a:t>+ Explanation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476672"/>
            <a:ext cx="9991641" cy="64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128535"/>
            <a:ext cx="12192000" cy="840525"/>
          </a:xfrm>
        </p:spPr>
        <p:txBody>
          <a:bodyPr/>
          <a:lstStyle/>
          <a:p>
            <a:r>
              <a:rPr lang="nl-NL" sz="8000" dirty="0" smtClean="0"/>
              <a:t>Materials</a:t>
            </a:r>
          </a:p>
          <a:p>
            <a:r>
              <a:rPr lang="nl-NL" sz="8000" dirty="0" smtClean="0"/>
              <a:t>Production</a:t>
            </a:r>
          </a:p>
          <a:p>
            <a:r>
              <a:rPr lang="nl-NL" sz="8000" dirty="0" smtClean="0"/>
              <a:t>Printing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2126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Volcano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27448" y="1988840"/>
            <a:ext cx="9937104" cy="4320480"/>
          </a:xfrm>
        </p:spPr>
        <p:txBody>
          <a:bodyPr/>
          <a:lstStyle/>
          <a:p>
            <a:r>
              <a:rPr lang="en-GB" dirty="0" smtClean="0"/>
              <a:t>Material	</a:t>
            </a:r>
          </a:p>
          <a:p>
            <a:endParaRPr lang="en-GB" b="0" dirty="0" smtClean="0"/>
          </a:p>
          <a:p>
            <a:r>
              <a:rPr lang="en-GB" b="0" dirty="0" smtClean="0"/>
              <a:t>Board:</a:t>
            </a:r>
            <a:endParaRPr lang="en-GB" b="0" dirty="0"/>
          </a:p>
          <a:p>
            <a:r>
              <a:rPr lang="nl-NL" b="0" dirty="0" smtClean="0">
                <a:ea typeface="Adobe Gothic Std B" panose="020B0800000000000000" pitchFamily="34" charset="-128"/>
              </a:rPr>
              <a:t>Coated </a:t>
            </a:r>
            <a:r>
              <a:rPr lang="nl-NL" b="0" dirty="0">
                <a:ea typeface="Adobe Gothic Std B" panose="020B0800000000000000" pitchFamily="34" charset="-128"/>
              </a:rPr>
              <a:t>folding boxboard with a cream </a:t>
            </a:r>
            <a:r>
              <a:rPr lang="nl-NL" b="0" dirty="0" smtClean="0">
                <a:ea typeface="Adobe Gothic Std B" panose="020B0800000000000000" pitchFamily="34" charset="-128"/>
              </a:rPr>
              <a:t>reverse</a:t>
            </a:r>
          </a:p>
          <a:p>
            <a:r>
              <a:rPr lang="nl-NL" b="0" dirty="0" smtClean="0">
                <a:ea typeface="Adobe Gothic Std B" panose="020B0800000000000000" pitchFamily="34" charset="-128"/>
              </a:rPr>
              <a:t>(GC2 </a:t>
            </a:r>
            <a:r>
              <a:rPr lang="nl-NL" b="0" dirty="0">
                <a:ea typeface="Adobe Gothic Std B" panose="020B0800000000000000" pitchFamily="34" charset="-128"/>
              </a:rPr>
              <a:t>FBB) 0,45 mm </a:t>
            </a:r>
            <a:r>
              <a:rPr lang="nl-NL" b="0" dirty="0" smtClean="0">
                <a:ea typeface="Adobe Gothic Std B" panose="020B0800000000000000" pitchFamily="34" charset="-128"/>
              </a:rPr>
              <a:t>(250g/m2)</a:t>
            </a:r>
            <a:endParaRPr lang="en-GB" b="0" dirty="0"/>
          </a:p>
          <a:p>
            <a:endParaRPr lang="en-GB" b="0" dirty="0" smtClean="0"/>
          </a:p>
          <a:p>
            <a:r>
              <a:rPr lang="en-GB" b="0" dirty="0" smtClean="0"/>
              <a:t>Laminate:</a:t>
            </a:r>
          </a:p>
          <a:p>
            <a:endParaRPr lang="en-GB" b="0" dirty="0" smtClean="0">
              <a:solidFill>
                <a:srgbClr val="FF0000"/>
              </a:solidFill>
            </a:endParaRPr>
          </a:p>
          <a:p>
            <a:r>
              <a:rPr lang="en-GB" b="0" dirty="0" smtClean="0"/>
              <a:t>Ink</a:t>
            </a:r>
          </a:p>
          <a:p>
            <a:r>
              <a:rPr lang="en-GB" b="0" dirty="0" smtClean="0"/>
              <a:t>Glue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421338" y="5373216"/>
            <a:ext cx="1584176" cy="3600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m</a:t>
            </a:r>
            <a:r>
              <a:rPr lang="en-GB" b="1" dirty="0" err="1" smtClean="0"/>
              <a:t>etPET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2423592" y="5751262"/>
            <a:ext cx="1584176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PE</a:t>
            </a:r>
            <a:endParaRPr lang="en-GB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47528" y="5373216"/>
            <a:ext cx="2157986" cy="0"/>
          </a:xfrm>
          <a:prstGeom prst="line">
            <a:avLst/>
          </a:prstGeom>
          <a:ln>
            <a:solidFill>
              <a:srgbClr val="FF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47528" y="5733256"/>
            <a:ext cx="215798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476672"/>
            <a:ext cx="10567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Volcano Printing &amp;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Printing</a:t>
            </a:r>
          </a:p>
          <a:p>
            <a:r>
              <a:rPr lang="en-GB" b="0" dirty="0" smtClean="0"/>
              <a:t>FBB: </a:t>
            </a:r>
            <a:r>
              <a:rPr lang="en-GB" b="0" dirty="0"/>
              <a:t>Sheet fed (</a:t>
            </a:r>
            <a:r>
              <a:rPr lang="en-GB" b="0" dirty="0" smtClean="0"/>
              <a:t>520 </a:t>
            </a:r>
            <a:r>
              <a:rPr lang="en-GB" b="0" dirty="0"/>
              <a:t>x </a:t>
            </a:r>
            <a:r>
              <a:rPr lang="en-GB" b="0" dirty="0" smtClean="0"/>
              <a:t>720 mm</a:t>
            </a:r>
            <a:r>
              <a:rPr lang="en-GB" b="0" dirty="0"/>
              <a:t>) offset printing</a:t>
            </a:r>
          </a:p>
          <a:p>
            <a:r>
              <a:rPr lang="en-GB" b="0" dirty="0" smtClean="0"/>
              <a:t>Laminate: </a:t>
            </a:r>
            <a:r>
              <a:rPr lang="en-GB" b="0" dirty="0" err="1" smtClean="0"/>
              <a:t>Flexo</a:t>
            </a:r>
            <a:r>
              <a:rPr lang="en-GB" b="0" dirty="0" smtClean="0"/>
              <a:t> printing</a:t>
            </a:r>
          </a:p>
          <a:p>
            <a:endParaRPr lang="en-GB" dirty="0" smtClean="0"/>
          </a:p>
          <a:p>
            <a:r>
              <a:rPr lang="en-GB" dirty="0" smtClean="0"/>
              <a:t>Production </a:t>
            </a:r>
            <a:endParaRPr lang="en-GB" dirty="0"/>
          </a:p>
          <a:p>
            <a:r>
              <a:rPr lang="en-GB" b="0" dirty="0" smtClean="0"/>
              <a:t>1. Die cutting </a:t>
            </a:r>
            <a:r>
              <a:rPr lang="en-GB" b="0" dirty="0"/>
              <a:t>of the triangles</a:t>
            </a:r>
          </a:p>
          <a:p>
            <a:r>
              <a:rPr lang="en-GB" b="0" dirty="0" smtClean="0"/>
              <a:t>2. </a:t>
            </a:r>
            <a:r>
              <a:rPr lang="en-GB" b="0" dirty="0">
                <a:hlinkClick r:id="rId2"/>
              </a:rPr>
              <a:t>Lamination</a:t>
            </a:r>
            <a:r>
              <a:rPr lang="en-GB" b="0" dirty="0"/>
              <a:t> of the </a:t>
            </a:r>
            <a:r>
              <a:rPr lang="en-GB" b="0" dirty="0" smtClean="0"/>
              <a:t>laminate </a:t>
            </a:r>
            <a:r>
              <a:rPr lang="en-GB" b="0" dirty="0"/>
              <a:t>onto the FBB</a:t>
            </a:r>
          </a:p>
          <a:p>
            <a:r>
              <a:rPr lang="en-GB" b="0" dirty="0" smtClean="0"/>
              <a:t>3. </a:t>
            </a:r>
            <a:r>
              <a:rPr lang="en-GB" b="0" dirty="0"/>
              <a:t>Creasing &amp; </a:t>
            </a:r>
            <a:r>
              <a:rPr lang="en-GB" b="0" dirty="0" smtClean="0"/>
              <a:t>Die cutting</a:t>
            </a:r>
            <a:endParaRPr lang="en-GB" b="0" dirty="0"/>
          </a:p>
          <a:p>
            <a:r>
              <a:rPr lang="nl-NL" b="0" dirty="0" smtClean="0"/>
              <a:t>4. </a:t>
            </a:r>
            <a:r>
              <a:rPr lang="nl-NL" b="0" dirty="0"/>
              <a:t>Manual folding, curling and glueing</a:t>
            </a:r>
            <a:endParaRPr lang="en-GB" b="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080840"/>
            <a:ext cx="887674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Technical Drawing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55440" y="5661248"/>
            <a:ext cx="3586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Material: </a:t>
            </a:r>
          </a:p>
          <a:p>
            <a:r>
              <a:rPr lang="nl-NL" sz="2000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GC2 FBB </a:t>
            </a:r>
            <a:r>
              <a:rPr lang="nl-NL" sz="2000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0,45 mm </a:t>
            </a:r>
            <a:r>
              <a:rPr lang="nl-NL" sz="2000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(</a:t>
            </a:r>
            <a:r>
              <a:rPr lang="nl-NL" sz="2000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250g/m2)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359918"/>
            <a:ext cx="5824162" cy="5000182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5757827" y="1844825"/>
            <a:ext cx="914237" cy="504055"/>
          </a:xfrm>
          <a:prstGeom prst="line">
            <a:avLst/>
          </a:prstGeom>
          <a:ln>
            <a:solidFill>
              <a:srgbClr val="FF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39616" y="1994937"/>
            <a:ext cx="3046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Those creasing lines existe to facilitate curling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57827" y="2348880"/>
            <a:ext cx="842229" cy="1368152"/>
          </a:xfrm>
          <a:prstGeom prst="line">
            <a:avLst/>
          </a:prstGeom>
          <a:ln>
            <a:solidFill>
              <a:srgbClr val="FF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" y="2302779"/>
            <a:ext cx="2255590" cy="315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66" y="3110497"/>
            <a:ext cx="1589651" cy="15357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2154" y="2455818"/>
            <a:ext cx="273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 have Salsa left</a:t>
            </a:r>
            <a:endParaRPr lang="en-GB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640" y="4769434"/>
            <a:ext cx="309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 have Doritos left</a:t>
            </a:r>
            <a:endParaRPr lang="en-GB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154374" y="1740804"/>
            <a:ext cx="3889044" cy="561975"/>
          </a:xfrm>
          <a:custGeom>
            <a:avLst/>
            <a:gdLst>
              <a:gd name="connsiteX0" fmla="*/ 0 w 4429125"/>
              <a:gd name="connsiteY0" fmla="*/ 981444 h 1076694"/>
              <a:gd name="connsiteX1" fmla="*/ 2228850 w 4429125"/>
              <a:gd name="connsiteY1" fmla="*/ 369 h 1076694"/>
              <a:gd name="connsiteX2" fmla="*/ 4429125 w 4429125"/>
              <a:gd name="connsiteY2" fmla="*/ 1076694 h 107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9125" h="1076694">
                <a:moveTo>
                  <a:pt x="0" y="981444"/>
                </a:moveTo>
                <a:cubicBezTo>
                  <a:pt x="745331" y="482969"/>
                  <a:pt x="1490663" y="-15506"/>
                  <a:pt x="2228850" y="369"/>
                </a:cubicBezTo>
                <a:cubicBezTo>
                  <a:pt x="2967037" y="16244"/>
                  <a:pt x="4021138" y="808406"/>
                  <a:pt x="4429125" y="1076694"/>
                </a:cubicBezTo>
              </a:path>
            </a:pathLst>
          </a:custGeom>
          <a:noFill/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rot="10800000">
            <a:off x="4230574" y="5614971"/>
            <a:ext cx="3889042" cy="561975"/>
          </a:xfrm>
          <a:custGeom>
            <a:avLst/>
            <a:gdLst>
              <a:gd name="connsiteX0" fmla="*/ 0 w 4429125"/>
              <a:gd name="connsiteY0" fmla="*/ 981444 h 1076694"/>
              <a:gd name="connsiteX1" fmla="*/ 2228850 w 4429125"/>
              <a:gd name="connsiteY1" fmla="*/ 369 h 1076694"/>
              <a:gd name="connsiteX2" fmla="*/ 4429125 w 4429125"/>
              <a:gd name="connsiteY2" fmla="*/ 1076694 h 107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9125" h="1076694">
                <a:moveTo>
                  <a:pt x="0" y="981444"/>
                </a:moveTo>
                <a:cubicBezTo>
                  <a:pt x="745331" y="482969"/>
                  <a:pt x="1490663" y="-15506"/>
                  <a:pt x="2228850" y="369"/>
                </a:cubicBezTo>
                <a:cubicBezTo>
                  <a:pt x="2967037" y="16244"/>
                  <a:pt x="4021138" y="808406"/>
                  <a:pt x="4429125" y="1076694"/>
                </a:cubicBezTo>
              </a:path>
            </a:pathLst>
          </a:custGeom>
          <a:noFill/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7" y="1"/>
            <a:ext cx="1553874" cy="13506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Problem </a:t>
            </a:r>
            <a:r>
              <a:rPr lang="nl-NL" dirty="0" smtClean="0"/>
              <a:t>1: The </a:t>
            </a:r>
            <a:r>
              <a:rPr lang="nl-NL" dirty="0" smtClean="0"/>
              <a:t>Vicious </a:t>
            </a:r>
            <a:r>
              <a:rPr lang="nl-NL" dirty="0"/>
              <a:t>Doritos </a:t>
            </a:r>
            <a:r>
              <a:rPr lang="nl-NL" dirty="0" smtClean="0"/>
              <a:t>Circle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8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Lid &amp; Inlay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Material</a:t>
            </a:r>
          </a:p>
          <a:p>
            <a:r>
              <a:rPr lang="en-GB" b="0" dirty="0" smtClean="0"/>
              <a:t>Lid: Transparent Polyethylene 0,2 mm (stability and humidity)</a:t>
            </a:r>
            <a:endParaRPr lang="en-GB" b="0" dirty="0"/>
          </a:p>
          <a:p>
            <a:r>
              <a:rPr lang="en-GB" b="0" dirty="0" smtClean="0"/>
              <a:t>Inlay: </a:t>
            </a:r>
            <a:r>
              <a:rPr lang="nl-NL" b="0" dirty="0">
                <a:ea typeface="Adobe Gothic Std B" panose="020B0800000000000000" pitchFamily="34" charset="-128"/>
              </a:rPr>
              <a:t>Coated folding boxboard with a cream reverse (GC2 FBB) 0,45 mm (250g/m2)</a:t>
            </a:r>
            <a:endParaRPr lang="en-GB" b="0" dirty="0"/>
          </a:p>
          <a:p>
            <a:endParaRPr lang="en-GB" b="0" dirty="0" smtClean="0"/>
          </a:p>
          <a:p>
            <a:r>
              <a:rPr lang="en-GB" dirty="0" smtClean="0"/>
              <a:t>Production technique:</a:t>
            </a:r>
            <a:r>
              <a:rPr lang="en-GB" b="0" dirty="0" smtClean="0"/>
              <a:t>	</a:t>
            </a:r>
          </a:p>
          <a:p>
            <a:r>
              <a:rPr lang="en-GB" b="0" dirty="0" smtClean="0"/>
              <a:t>Lid: Thin-gauge Thermoforming</a:t>
            </a:r>
            <a:r>
              <a:rPr lang="en-GB" b="0" dirty="0"/>
              <a:t> </a:t>
            </a:r>
          </a:p>
          <a:p>
            <a:r>
              <a:rPr lang="en-GB" b="0" dirty="0" smtClean="0"/>
              <a:t>Inlay: Sheet fed offset print </a:t>
            </a:r>
          </a:p>
          <a:p>
            <a:r>
              <a:rPr lang="en-GB" b="0" dirty="0" smtClean="0"/>
              <a:t>(fits on the volcano sheet)</a:t>
            </a:r>
          </a:p>
          <a:p>
            <a:endParaRPr lang="en-GB" b="0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92" b="55891" l="18170" r="7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8430" r="21633" b="42907"/>
          <a:stretch/>
        </p:blipFill>
        <p:spPr>
          <a:xfrm>
            <a:off x="6312024" y="3967474"/>
            <a:ext cx="4270028" cy="22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Technical Drawing Lid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84" y="1340768"/>
            <a:ext cx="3359237" cy="396081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780928"/>
            <a:ext cx="5616624" cy="1988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4290" y="5661248"/>
            <a:ext cx="3058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Lid dimensions (</a:t>
            </a:r>
            <a:r>
              <a:rPr lang="nl-NL" sz="20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 mm</a:t>
            </a:r>
            <a:r>
              <a:rPr lang="nl-NL" sz="20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1892" y="5661248"/>
            <a:ext cx="3257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Inlay dimensions (</a:t>
            </a:r>
            <a:r>
              <a:rPr lang="nl-NL" sz="20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 mm</a:t>
            </a:r>
            <a:r>
              <a:rPr lang="nl-NL" sz="20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86218" y="2478281"/>
            <a:ext cx="413438" cy="1454775"/>
          </a:xfrm>
          <a:prstGeom prst="line">
            <a:avLst/>
          </a:prstGeom>
          <a:ln>
            <a:solidFill>
              <a:srgbClr val="FF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41236" y="2078171"/>
            <a:ext cx="4778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 x 2,5 mm undercuts for fastening (12x)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Salsa Bowl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27448" y="1988840"/>
            <a:ext cx="9937104" cy="4464496"/>
          </a:xfrm>
        </p:spPr>
        <p:txBody>
          <a:bodyPr/>
          <a:lstStyle/>
          <a:p>
            <a:r>
              <a:rPr lang="en-GB" dirty="0" smtClean="0"/>
              <a:t>Material	</a:t>
            </a:r>
          </a:p>
          <a:p>
            <a:r>
              <a:rPr lang="en-GB" b="0" dirty="0" smtClean="0"/>
              <a:t>Bowl: Polypropylene </a:t>
            </a:r>
          </a:p>
          <a:p>
            <a:r>
              <a:rPr lang="en-GB" b="0" dirty="0" smtClean="0"/>
              <a:t>Seal: </a:t>
            </a:r>
            <a:r>
              <a:rPr lang="en-GB" b="0" dirty="0" err="1" smtClean="0"/>
              <a:t>Heatflex</a:t>
            </a:r>
            <a:r>
              <a:rPr lang="en-GB" b="0" dirty="0" smtClean="0"/>
              <a:t> for processed foods and easy peeling</a:t>
            </a:r>
          </a:p>
          <a:p>
            <a:pPr marL="342900" indent="-342900">
              <a:buFontTx/>
              <a:buChar char="-"/>
            </a:pPr>
            <a:r>
              <a:rPr lang="en-GB" b="0" dirty="0" smtClean="0"/>
              <a:t>Carrier: PET</a:t>
            </a:r>
          </a:p>
          <a:p>
            <a:pPr marL="342900" indent="-342900">
              <a:buFontTx/>
              <a:buChar char="-"/>
            </a:pPr>
            <a:r>
              <a:rPr lang="en-GB" b="0" dirty="0" smtClean="0"/>
              <a:t>Layer 2: OPA</a:t>
            </a:r>
          </a:p>
          <a:p>
            <a:pPr marL="342900" indent="-342900">
              <a:buFontTx/>
              <a:buChar char="-"/>
            </a:pPr>
            <a:r>
              <a:rPr lang="en-GB" b="0" dirty="0" smtClean="0"/>
              <a:t>Sealing: </a:t>
            </a:r>
            <a:r>
              <a:rPr lang="en-GB" b="0" dirty="0" err="1" smtClean="0"/>
              <a:t>CPPpeel</a:t>
            </a:r>
            <a:endParaRPr lang="en-GB" b="0" dirty="0" smtClean="0"/>
          </a:p>
          <a:p>
            <a:endParaRPr lang="en-GB" dirty="0" smtClean="0"/>
          </a:p>
          <a:p>
            <a:r>
              <a:rPr lang="en-GB" dirty="0" smtClean="0"/>
              <a:t>Production technique</a:t>
            </a:r>
            <a:endParaRPr lang="en-GB" dirty="0"/>
          </a:p>
          <a:p>
            <a:r>
              <a:rPr lang="en-GB" b="0" dirty="0" smtClean="0"/>
              <a:t>Bowl: Injection moulding</a:t>
            </a:r>
          </a:p>
          <a:p>
            <a:r>
              <a:rPr lang="en-GB" b="0" dirty="0" smtClean="0"/>
              <a:t>Foil: Cast extrusion and lamination</a:t>
            </a:r>
            <a:endParaRPr lang="en-GB" b="0" dirty="0"/>
          </a:p>
          <a:p>
            <a:r>
              <a:rPr lang="en-GB" b="0" dirty="0" smtClean="0"/>
              <a:t>No printing or labelling</a:t>
            </a:r>
            <a:endParaRPr lang="en-GB" b="0" dirty="0"/>
          </a:p>
        </p:txBody>
      </p:sp>
      <p:sp>
        <p:nvSpPr>
          <p:cNvPr id="5" name="Rectangle 4"/>
          <p:cNvSpPr/>
          <p:nvPr/>
        </p:nvSpPr>
        <p:spPr>
          <a:xfrm>
            <a:off x="3863752" y="3573016"/>
            <a:ext cx="1584176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OPA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3863752" y="3969652"/>
            <a:ext cx="1584176" cy="3600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CPPpeel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863752" y="3176972"/>
            <a:ext cx="1584176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PET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984" y="3365757"/>
            <a:ext cx="5663952" cy="32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Technical Drawing Salsa Bowl &amp; Seal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883471"/>
            <a:ext cx="3331453" cy="30910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5899" y="5661248"/>
            <a:ext cx="4083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100ml Bowl dimensions (in mm)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9213" y="5661248"/>
            <a:ext cx="3201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Seal dimensions </a:t>
            </a:r>
            <a:r>
              <a:rPr lang="nl-NL" sz="20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(in mm</a:t>
            </a:r>
            <a:r>
              <a:rPr lang="nl-NL" sz="20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556792"/>
            <a:ext cx="6394265" cy="3960812"/>
          </a:xfrm>
        </p:spPr>
      </p:pic>
    </p:spTree>
    <p:extLst>
      <p:ext uri="{BB962C8B-B14F-4D97-AF65-F5344CB8AC3E}">
        <p14:creationId xmlns:p14="http://schemas.microsoft.com/office/powerpoint/2010/main" val="37470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Chipsbag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Material</a:t>
            </a:r>
          </a:p>
          <a:p>
            <a:r>
              <a:rPr lang="en-GB" b="0" dirty="0" smtClean="0"/>
              <a:t>Laminate:</a:t>
            </a:r>
          </a:p>
          <a:p>
            <a:r>
              <a:rPr lang="en-GB" b="0" dirty="0" smtClean="0"/>
              <a:t>		Ink</a:t>
            </a:r>
          </a:p>
          <a:p>
            <a:r>
              <a:rPr lang="en-GB" b="0" dirty="0" smtClean="0"/>
              <a:t>	         &amp; Glue</a:t>
            </a:r>
            <a:endParaRPr lang="en-GB" b="0" dirty="0"/>
          </a:p>
          <a:p>
            <a:endParaRPr lang="en-GB" dirty="0" smtClean="0"/>
          </a:p>
          <a:p>
            <a:r>
              <a:rPr lang="en-GB" dirty="0" smtClean="0"/>
              <a:t>Production technique</a:t>
            </a:r>
            <a:endParaRPr lang="en-GB" dirty="0"/>
          </a:p>
          <a:p>
            <a:r>
              <a:rPr lang="en-GB" b="0" dirty="0" smtClean="0"/>
              <a:t>Cast extrusion &amp; Lamination</a:t>
            </a:r>
          </a:p>
          <a:p>
            <a:r>
              <a:rPr lang="nl-NL" b="0" dirty="0" smtClean="0">
                <a:ea typeface="Adobe Gothic Std B" panose="020B0800000000000000" pitchFamily="34" charset="-128"/>
              </a:rPr>
              <a:t>Vertical </a:t>
            </a:r>
            <a:r>
              <a:rPr lang="nl-NL" b="0" dirty="0">
                <a:ea typeface="Adobe Gothic Std B" panose="020B0800000000000000" pitchFamily="34" charset="-128"/>
              </a:rPr>
              <a:t>form fill </a:t>
            </a:r>
            <a:r>
              <a:rPr lang="nl-NL" b="0" dirty="0" smtClean="0">
                <a:ea typeface="Adobe Gothic Std B" panose="020B0800000000000000" pitchFamily="34" charset="-128"/>
              </a:rPr>
              <a:t>seal (MA)</a:t>
            </a:r>
          </a:p>
          <a:p>
            <a:endParaRPr lang="nl-NL" dirty="0" smtClean="0">
              <a:ea typeface="Adobe Gothic Std B" panose="020B0800000000000000" pitchFamily="34" charset="-128"/>
            </a:endParaRPr>
          </a:p>
          <a:p>
            <a:r>
              <a:rPr lang="nl-NL" dirty="0" smtClean="0">
                <a:ea typeface="Adobe Gothic Std B" panose="020B0800000000000000" pitchFamily="34" charset="-128"/>
              </a:rPr>
              <a:t>Printing</a:t>
            </a:r>
            <a:endParaRPr lang="nl-NL" dirty="0">
              <a:ea typeface="Adobe Gothic Std B" panose="020B0800000000000000" pitchFamily="34" charset="-128"/>
            </a:endParaRPr>
          </a:p>
          <a:p>
            <a:r>
              <a:rPr lang="nl-NL" b="0" dirty="0" smtClean="0">
                <a:ea typeface="Adobe Gothic Std B" panose="020B0800000000000000" pitchFamily="34" charset="-128"/>
              </a:rPr>
              <a:t>Flexo (central impression)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7" b="96724" l="9827" r="89981">
                        <a14:foregroundMark x1="27168" y1="27168" x2="73025" y2="27938"/>
                        <a14:foregroundMark x1="72640" y1="31985" x2="28902" y2="31407"/>
                        <a14:foregroundMark x1="31021" y1="21387" x2="34104" y2="28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412776"/>
            <a:ext cx="4896544" cy="48965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3752" y="2780928"/>
            <a:ext cx="1584176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OPP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863752" y="3212976"/>
            <a:ext cx="1584176" cy="3600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metOPP</a:t>
            </a:r>
            <a:endParaRPr lang="en-GB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89942" y="3140968"/>
            <a:ext cx="2157986" cy="0"/>
          </a:xfrm>
          <a:prstGeom prst="line">
            <a:avLst/>
          </a:prstGeom>
          <a:ln>
            <a:solidFill>
              <a:srgbClr val="FF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87688" y="3191089"/>
            <a:ext cx="215798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1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Secondary Package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27448" y="1988840"/>
            <a:ext cx="9937104" cy="4464496"/>
          </a:xfrm>
        </p:spPr>
        <p:txBody>
          <a:bodyPr/>
          <a:lstStyle/>
          <a:p>
            <a:r>
              <a:rPr lang="en-GB" dirty="0" err="1"/>
              <a:t>Fefco</a:t>
            </a:r>
            <a:r>
              <a:rPr lang="en-GB" dirty="0"/>
              <a:t> 0201</a:t>
            </a:r>
          </a:p>
          <a:p>
            <a:r>
              <a:rPr lang="en-GB" b="0" dirty="0" smtClean="0"/>
              <a:t>Inner dimensions 595 x 395 x 470</a:t>
            </a:r>
          </a:p>
          <a:p>
            <a:r>
              <a:rPr lang="en-GB" b="0" dirty="0"/>
              <a:t>Total weight of 16 products is less than 7 </a:t>
            </a:r>
            <a:r>
              <a:rPr lang="en-GB" b="0" dirty="0" smtClean="0"/>
              <a:t>kg</a:t>
            </a:r>
          </a:p>
          <a:p>
            <a:r>
              <a:rPr lang="nl-NL" b="0" dirty="0" smtClean="0"/>
              <a:t>Empty space is cushioned with chipsbags</a:t>
            </a:r>
            <a:endParaRPr lang="en-GB" b="0" dirty="0"/>
          </a:p>
          <a:p>
            <a:endParaRPr lang="en-GB" dirty="0" smtClean="0"/>
          </a:p>
          <a:p>
            <a:r>
              <a:rPr lang="en-GB" dirty="0" smtClean="0"/>
              <a:t>Material</a:t>
            </a:r>
          </a:p>
          <a:p>
            <a:r>
              <a:rPr lang="en-GB" b="0" dirty="0" smtClean="0"/>
              <a:t>Single wall B Flute (3mm)</a:t>
            </a:r>
          </a:p>
          <a:p>
            <a:r>
              <a:rPr lang="en-GB" b="0" dirty="0" err="1" smtClean="0"/>
              <a:t>Kraftliner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dirty="0" smtClean="0"/>
              <a:t>Production technique</a:t>
            </a:r>
          </a:p>
          <a:p>
            <a:r>
              <a:rPr lang="en-GB" b="0" dirty="0" smtClean="0"/>
              <a:t>Slotting</a:t>
            </a:r>
            <a:endParaRPr lang="en-GB" b="0" dirty="0"/>
          </a:p>
          <a:p>
            <a:endParaRPr lang="en-GB" dirty="0" smtClean="0"/>
          </a:p>
          <a:p>
            <a:r>
              <a:rPr lang="en-GB" dirty="0" smtClean="0"/>
              <a:t>Printing technique:</a:t>
            </a:r>
          </a:p>
          <a:p>
            <a:r>
              <a:rPr lang="en-GB" b="0" dirty="0" smtClean="0"/>
              <a:t>Unicolor </a:t>
            </a:r>
            <a:r>
              <a:rPr lang="en-GB" b="0" dirty="0" err="1" smtClean="0"/>
              <a:t>flexo</a:t>
            </a:r>
            <a:r>
              <a:rPr lang="en-GB" b="0" dirty="0" smtClean="0"/>
              <a:t> printing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93" y="4168584"/>
            <a:ext cx="3619047" cy="2412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65149" y="2961199"/>
            <a:ext cx="175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Filling technique</a:t>
            </a:r>
            <a:endParaRPr lang="en-GB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7501026" y="1839762"/>
            <a:ext cx="2570383" cy="1414201"/>
            <a:chOff x="7700442" y="2206104"/>
            <a:chExt cx="2054365" cy="10441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27" b="96724" l="9827" r="89981">
                          <a14:foregroundMark x1="27168" y1="27168" x2="73025" y2="27938"/>
                          <a14:foregroundMark x1="72640" y1="31985" x2="28902" y2="31407"/>
                          <a14:foregroundMark x1="31021" y1="21387" x2="34104" y2="283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601">
              <a:off x="7700442" y="2277458"/>
              <a:ext cx="538082" cy="5380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27" b="96724" l="9827" r="89981">
                          <a14:foregroundMark x1="27168" y1="27168" x2="73025" y2="27938"/>
                          <a14:foregroundMark x1="72640" y1="31985" x2="28902" y2="31407"/>
                          <a14:foregroundMark x1="31021" y1="21387" x2="34104" y2="283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601">
              <a:off x="8340394" y="2608825"/>
              <a:ext cx="538082" cy="5380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27" b="96724" l="9827" r="89981">
                          <a14:foregroundMark x1="27168" y1="27168" x2="73025" y2="27938"/>
                          <a14:foregroundMark x1="72640" y1="31985" x2="28902" y2="31407"/>
                          <a14:foregroundMark x1="31021" y1="21387" x2="34104" y2="283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601">
              <a:off x="8223514" y="2229402"/>
              <a:ext cx="538082" cy="5380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27" b="96724" l="9827" r="89981">
                          <a14:foregroundMark x1="27168" y1="27168" x2="73025" y2="27938"/>
                          <a14:foregroundMark x1="72640" y1="31985" x2="28902" y2="31407"/>
                          <a14:foregroundMark x1="31021" y1="21387" x2="34104" y2="283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601">
              <a:off x="8708886" y="2206104"/>
              <a:ext cx="538082" cy="5380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27" b="96724" l="9827" r="89981">
                          <a14:foregroundMark x1="27168" y1="27168" x2="73025" y2="27938"/>
                          <a14:foregroundMark x1="72640" y1="31985" x2="28902" y2="31407"/>
                          <a14:foregroundMark x1="31021" y1="21387" x2="34104" y2="283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601">
              <a:off x="7918273" y="2560683"/>
              <a:ext cx="538082" cy="5380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27" b="96724" l="9827" r="89981">
                          <a14:foregroundMark x1="27168" y1="27168" x2="73025" y2="27938"/>
                          <a14:foregroundMark x1="72640" y1="31985" x2="28902" y2="31407"/>
                          <a14:foregroundMark x1="31021" y1="21387" x2="34104" y2="283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601">
              <a:off x="8782296" y="2645541"/>
              <a:ext cx="538082" cy="5380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27" b="96724" l="9827" r="89981">
                          <a14:foregroundMark x1="27168" y1="27168" x2="73025" y2="27938"/>
                          <a14:foregroundMark x1="72640" y1="31985" x2="28902" y2="31407"/>
                          <a14:foregroundMark x1="31021" y1="21387" x2="34104" y2="283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601">
              <a:off x="9160947" y="2232068"/>
              <a:ext cx="538082" cy="5380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27" b="96724" l="9827" r="89981">
                          <a14:foregroundMark x1="27168" y1="27168" x2="73025" y2="27938"/>
                          <a14:foregroundMark x1="72640" y1="31985" x2="28902" y2="31407"/>
                          <a14:foregroundMark x1="31021" y1="21387" x2="34104" y2="283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601">
              <a:off x="9216725" y="2712148"/>
              <a:ext cx="538082" cy="53808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07" y="1805570"/>
            <a:ext cx="2357032" cy="14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Technical Drawing Secondary Package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227959"/>
            <a:ext cx="7920880" cy="54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Tertiary package: Pallet &amp; Wrap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Pallet:</a:t>
            </a:r>
          </a:p>
          <a:p>
            <a:r>
              <a:rPr lang="nl-NL" b="0" dirty="0" smtClean="0"/>
              <a:t>1200 x 800 pallet</a:t>
            </a:r>
            <a:endParaRPr lang="en-GB" b="0" dirty="0" smtClean="0"/>
          </a:p>
          <a:p>
            <a:r>
              <a:rPr lang="en-GB" b="0" dirty="0" smtClean="0"/>
              <a:t>2m stacking height</a:t>
            </a:r>
          </a:p>
          <a:p>
            <a:r>
              <a:rPr lang="nl-NL" b="0" dirty="0" smtClean="0"/>
              <a:t>16 Boxes on a pallet </a:t>
            </a:r>
          </a:p>
          <a:p>
            <a:r>
              <a:rPr lang="nl-NL" b="0" dirty="0" smtClean="0"/>
              <a:t>= 256 products on one pallet</a:t>
            </a:r>
          </a:p>
          <a:p>
            <a:endParaRPr lang="nl-NL" dirty="0" smtClean="0"/>
          </a:p>
          <a:p>
            <a:r>
              <a:rPr lang="nl-NL" dirty="0" smtClean="0"/>
              <a:t>Stability:</a:t>
            </a:r>
            <a:endParaRPr lang="nl-NL" dirty="0"/>
          </a:p>
          <a:p>
            <a:r>
              <a:rPr lang="en-GB" b="0" dirty="0"/>
              <a:t>Column </a:t>
            </a:r>
            <a:r>
              <a:rPr lang="en-GB" b="0" dirty="0" smtClean="0"/>
              <a:t>stacking and wrap</a:t>
            </a: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3429000"/>
            <a:ext cx="4757192" cy="27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128535"/>
            <a:ext cx="12192000" cy="840525"/>
          </a:xfrm>
        </p:spPr>
        <p:txBody>
          <a:bodyPr/>
          <a:lstStyle/>
          <a:p>
            <a:r>
              <a:rPr lang="nl-NL" sz="8000" dirty="0" smtClean="0"/>
              <a:t>Filling &amp;</a:t>
            </a:r>
          </a:p>
          <a:p>
            <a:r>
              <a:rPr lang="nl-NL" sz="8000" dirty="0" smtClean="0"/>
              <a:t>Cost Price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7736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Filling Process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75720" y="2044314"/>
            <a:ext cx="1440160" cy="648072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Chipsbag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75720" y="4930176"/>
            <a:ext cx="1440160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Salsa Bowl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66076" y="4481835"/>
            <a:ext cx="144016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Secondary Package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766076" y="5592407"/>
            <a:ext cx="144016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Tertiary</a:t>
            </a:r>
          </a:p>
          <a:p>
            <a:pPr algn="ctr"/>
            <a:r>
              <a:rPr lang="nl-NL" dirty="0" smtClean="0"/>
              <a:t>Package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1384" y="1650658"/>
            <a:ext cx="1440160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Doritos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28259" y="2561959"/>
            <a:ext cx="1440160" cy="6480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Laminate</a:t>
            </a:r>
            <a:endParaRPr lang="en-GB" dirty="0"/>
          </a:p>
        </p:txBody>
      </p:sp>
      <p:cxnSp>
        <p:nvCxnSpPr>
          <p:cNvPr id="14" name="Elbow Connector 13"/>
          <p:cNvCxnSpPr>
            <a:stCxn id="11" idx="3"/>
            <a:endCxn id="4" idx="1"/>
          </p:cNvCxnSpPr>
          <p:nvPr/>
        </p:nvCxnSpPr>
        <p:spPr>
          <a:xfrm>
            <a:off x="1991544" y="1974694"/>
            <a:ext cx="1584176" cy="393656"/>
          </a:xfrm>
          <a:prstGeom prst="bentConnector3">
            <a:avLst>
              <a:gd name="adj1" fmla="val 908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2" idx="3"/>
            <a:endCxn id="4" idx="1"/>
          </p:cNvCxnSpPr>
          <p:nvPr/>
        </p:nvCxnSpPr>
        <p:spPr>
          <a:xfrm flipV="1">
            <a:off x="1968419" y="2368350"/>
            <a:ext cx="1607301" cy="517645"/>
          </a:xfrm>
          <a:prstGeom prst="bentConnector3">
            <a:avLst>
              <a:gd name="adj1" fmla="val 102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8430" y="178357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Transwrap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(VFFS)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384" y="4938587"/>
            <a:ext cx="1440160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Salsa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28259" y="5849888"/>
            <a:ext cx="1440160" cy="64807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Bowl</a:t>
            </a:r>
            <a:endParaRPr lang="en-GB" dirty="0"/>
          </a:p>
        </p:txBody>
      </p:sp>
      <p:cxnSp>
        <p:nvCxnSpPr>
          <p:cNvPr id="25" name="Elbow Connector 24"/>
          <p:cNvCxnSpPr>
            <a:stCxn id="28" idx="3"/>
            <a:endCxn id="5" idx="1"/>
          </p:cNvCxnSpPr>
          <p:nvPr/>
        </p:nvCxnSpPr>
        <p:spPr>
          <a:xfrm>
            <a:off x="1968419" y="4357531"/>
            <a:ext cx="1607301" cy="896681"/>
          </a:xfrm>
          <a:prstGeom prst="bentConnector3">
            <a:avLst>
              <a:gd name="adj1" fmla="val 108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4" idx="3"/>
            <a:endCxn id="5" idx="1"/>
          </p:cNvCxnSpPr>
          <p:nvPr/>
        </p:nvCxnSpPr>
        <p:spPr>
          <a:xfrm flipV="1">
            <a:off x="1968419" y="5254212"/>
            <a:ext cx="1607301" cy="919712"/>
          </a:xfrm>
          <a:prstGeom prst="bentConnector3">
            <a:avLst>
              <a:gd name="adj1" fmla="val 108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43572" y="439920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Line Filling &amp; Sealing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8259" y="4033495"/>
            <a:ext cx="1440160" cy="64807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Sealing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5945857" y="3377012"/>
            <a:ext cx="1440160" cy="648072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Empty</a:t>
            </a:r>
          </a:p>
          <a:p>
            <a:pPr algn="ctr"/>
            <a:r>
              <a:rPr lang="nl-NL" dirty="0" smtClean="0"/>
              <a:t>Volcano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7824192" y="2249346"/>
            <a:ext cx="1440160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Inlay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7824192" y="1149148"/>
            <a:ext cx="1440160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Lid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9767614" y="3377012"/>
            <a:ext cx="1440160" cy="648072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Closed Volcano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7824192" y="3377012"/>
            <a:ext cx="1440160" cy="648072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Filled</a:t>
            </a:r>
          </a:p>
          <a:p>
            <a:pPr algn="ctr"/>
            <a:r>
              <a:rPr lang="nl-NL" dirty="0" smtClean="0"/>
              <a:t>Volcano</a:t>
            </a:r>
            <a:endParaRPr lang="en-GB" dirty="0"/>
          </a:p>
        </p:txBody>
      </p:sp>
      <p:cxnSp>
        <p:nvCxnSpPr>
          <p:cNvPr id="40" name="Straight Arrow Connector 39"/>
          <p:cNvCxnSpPr>
            <a:stCxn id="34" idx="3"/>
            <a:endCxn id="38" idx="1"/>
          </p:cNvCxnSpPr>
          <p:nvPr/>
        </p:nvCxnSpPr>
        <p:spPr>
          <a:xfrm>
            <a:off x="7386017" y="3701048"/>
            <a:ext cx="438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"/>
            <a:endCxn id="37" idx="1"/>
          </p:cNvCxnSpPr>
          <p:nvPr/>
        </p:nvCxnSpPr>
        <p:spPr>
          <a:xfrm>
            <a:off x="9264352" y="3701048"/>
            <a:ext cx="5032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" idx="3"/>
            <a:endCxn id="34" idx="0"/>
          </p:cNvCxnSpPr>
          <p:nvPr/>
        </p:nvCxnSpPr>
        <p:spPr>
          <a:xfrm>
            <a:off x="5015880" y="2368350"/>
            <a:ext cx="1650057" cy="100866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5" idx="3"/>
            <a:endCxn id="34" idx="2"/>
          </p:cNvCxnSpPr>
          <p:nvPr/>
        </p:nvCxnSpPr>
        <p:spPr>
          <a:xfrm flipV="1">
            <a:off x="5015880" y="4025084"/>
            <a:ext cx="1650057" cy="122912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521452" y="4081308"/>
            <a:ext cx="155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Manual Filling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9034" y="4887417"/>
            <a:ext cx="191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Manual Filling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Arrow Connector 54"/>
          <p:cNvCxnSpPr>
            <a:stCxn id="36" idx="2"/>
            <a:endCxn id="35" idx="0"/>
          </p:cNvCxnSpPr>
          <p:nvPr/>
        </p:nvCxnSpPr>
        <p:spPr>
          <a:xfrm>
            <a:off x="8544272" y="1797220"/>
            <a:ext cx="0" cy="452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5" idx="2"/>
            <a:endCxn id="38" idx="0"/>
          </p:cNvCxnSpPr>
          <p:nvPr/>
        </p:nvCxnSpPr>
        <p:spPr>
          <a:xfrm>
            <a:off x="8544272" y="2897418"/>
            <a:ext cx="0" cy="479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2"/>
            <a:endCxn id="7" idx="0"/>
          </p:cNvCxnSpPr>
          <p:nvPr/>
        </p:nvCxnSpPr>
        <p:spPr>
          <a:xfrm>
            <a:off x="10486156" y="5129907"/>
            <a:ext cx="0" cy="46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7" idx="2"/>
            <a:endCxn id="6" idx="0"/>
          </p:cNvCxnSpPr>
          <p:nvPr/>
        </p:nvCxnSpPr>
        <p:spPr>
          <a:xfrm flipH="1">
            <a:off x="10486156" y="4025084"/>
            <a:ext cx="1538" cy="456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09034" y="1992728"/>
            <a:ext cx="191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Manual Filling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654924" y="2932779"/>
            <a:ext cx="191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Manual Closing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670873" y="1865212"/>
            <a:ext cx="191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Manual Closing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569263" y="5170442"/>
            <a:ext cx="1357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Stacking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58457"/>
            <a:ext cx="6231602" cy="3285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1603" y="2058457"/>
            <a:ext cx="5960397" cy="3285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408" y="5758965"/>
            <a:ext cx="10585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Only one hand at a time: Not social and not hygenic</a:t>
            </a:r>
            <a:endParaRPr lang="en-GB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Problem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5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Cost Price Estimations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27448" y="1412776"/>
            <a:ext cx="9937104" cy="4968552"/>
          </a:xfrm>
        </p:spPr>
        <p:txBody>
          <a:bodyPr/>
          <a:lstStyle/>
          <a:p>
            <a:r>
              <a:rPr lang="nl-NL" b="0" dirty="0" smtClean="0">
                <a:ea typeface="Adobe Gothic Std B" panose="020B0800000000000000" pitchFamily="34" charset="-128"/>
              </a:rPr>
              <a:t>Volcano &amp; Inlay: 	GC2 FBB (1107 Eur/tonne) -&gt; 100 gram per product = 0,117 €</a:t>
            </a:r>
            <a:endParaRPr lang="nl-NL" b="0" dirty="0">
              <a:ea typeface="Adobe Gothic Std B" panose="020B0800000000000000" pitchFamily="34" charset="-128"/>
            </a:endParaRPr>
          </a:p>
          <a:p>
            <a:r>
              <a:rPr lang="nl-NL" b="0" dirty="0" smtClean="0"/>
              <a:t>Laminate: 		~ 0,2 m2 is roughly 4ct * 3 (complex) = 0.12ct</a:t>
            </a:r>
            <a:endParaRPr lang="en-GB" b="0" dirty="0"/>
          </a:p>
          <a:p>
            <a:r>
              <a:rPr lang="en-GB" b="0" dirty="0" smtClean="0"/>
              <a:t>Lid: 			15 gram PE </a:t>
            </a:r>
            <a:r>
              <a:rPr lang="en-GB" b="0" dirty="0"/>
              <a:t>(1.50€/kg)</a:t>
            </a:r>
            <a:r>
              <a:rPr lang="en-GB" b="0" dirty="0" smtClean="0"/>
              <a:t> * 3 (small series) = 0.067 </a:t>
            </a:r>
            <a:r>
              <a:rPr lang="en-GB" b="0" dirty="0" err="1" smtClean="0"/>
              <a:t>ct</a:t>
            </a:r>
            <a:endParaRPr lang="en-GB" b="0" dirty="0" smtClean="0"/>
          </a:p>
          <a:p>
            <a:r>
              <a:rPr lang="en-GB" b="0" dirty="0" smtClean="0"/>
              <a:t>Chips Bag: 		</a:t>
            </a:r>
            <a:r>
              <a:rPr lang="en-GB" b="0" dirty="0"/>
              <a:t>R</a:t>
            </a:r>
            <a:r>
              <a:rPr lang="en-GB" b="0" dirty="0" smtClean="0"/>
              <a:t>etail price 1.50€ * 0.5 = 0.75 €</a:t>
            </a:r>
            <a:endParaRPr lang="en-GB" b="0" dirty="0"/>
          </a:p>
          <a:p>
            <a:r>
              <a:rPr lang="en-GB" b="0" dirty="0"/>
              <a:t>Salsa </a:t>
            </a:r>
            <a:r>
              <a:rPr lang="en-GB" b="0" dirty="0" smtClean="0"/>
              <a:t>bowl: 		15 gram of PP (0.5 €/kg) * 3 (small series) = 0,022 €</a:t>
            </a:r>
          </a:p>
          <a:p>
            <a:r>
              <a:rPr lang="nl-NL" b="0" dirty="0" smtClean="0"/>
              <a:t>Salsa + filling:		Rough estimation 0.5 €</a:t>
            </a:r>
            <a:endParaRPr lang="en-GB" b="0" dirty="0" smtClean="0"/>
          </a:p>
          <a:p>
            <a:r>
              <a:rPr lang="en-GB" b="0" dirty="0" smtClean="0"/>
              <a:t>Secondary Package:  	(1,7m2 </a:t>
            </a:r>
            <a:r>
              <a:rPr lang="en-GB" b="0" dirty="0"/>
              <a:t>* 0,45€/</a:t>
            </a:r>
            <a:r>
              <a:rPr lang="en-GB" b="0" dirty="0" smtClean="0"/>
              <a:t>m2) /16  = 0,047 ~ 5ct</a:t>
            </a:r>
            <a:r>
              <a:rPr lang="en-GB" b="0" dirty="0"/>
              <a:t/>
            </a:r>
            <a:br>
              <a:rPr lang="en-GB" b="0" dirty="0"/>
            </a:br>
            <a:endParaRPr lang="en-GB" b="0" dirty="0" smtClean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The total cost will be between 1,62 € and 2 €</a:t>
            </a:r>
          </a:p>
          <a:p>
            <a:r>
              <a:rPr lang="en-GB" dirty="0" smtClean="0"/>
              <a:t>The product could be sold between 3,50 € and 4 € in retail.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8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128535"/>
            <a:ext cx="12192000" cy="840525"/>
          </a:xfrm>
        </p:spPr>
        <p:txBody>
          <a:bodyPr/>
          <a:lstStyle/>
          <a:p>
            <a:r>
              <a:rPr lang="nl-NL" sz="8000" dirty="0" smtClean="0"/>
              <a:t>Thank you </a:t>
            </a:r>
            <a:endParaRPr lang="en-GB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64" r="94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1331">
            <a:off x="8601616" y="3978489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7" y="1"/>
            <a:ext cx="1553874" cy="1350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35049"/>
            <a:ext cx="10229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packaging that can be transformed into a bowl. </a:t>
            </a:r>
          </a:p>
          <a:p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This makes eating chips more social.</a:t>
            </a:r>
          </a:p>
          <a:p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By providing the right amount of salsa, the </a:t>
            </a:r>
            <a:endParaRPr lang="nl-NL" sz="32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</a:t>
            </a:r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vicious </a:t>
            </a:r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doritos </a:t>
            </a:r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circle” </a:t>
            </a:r>
            <a:r>
              <a:rPr lang="nl-NL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can be broken.</a:t>
            </a:r>
            <a:endParaRPr lang="en-GB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Product Idea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9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128535"/>
            <a:ext cx="12192000" cy="840525"/>
          </a:xfrm>
        </p:spPr>
        <p:txBody>
          <a:bodyPr/>
          <a:lstStyle/>
          <a:p>
            <a:r>
              <a:rPr lang="nl-NL" sz="8000" dirty="0" smtClean="0"/>
              <a:t>Requirements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6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General </a:t>
            </a:r>
            <a:r>
              <a:rPr lang="nl-NL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4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Purpose</a:t>
            </a:r>
            <a:endParaRPr lang="nl-NL" sz="14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Premium chips bag that allows for multiple consumers to grab chips at the same time while </a:t>
            </a:r>
            <a:r>
              <a:rPr lang="nl-NL" sz="14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also </a:t>
            </a:r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providing the right amount of sauce and a reusable salsa bowl</a:t>
            </a:r>
            <a:r>
              <a:rPr lang="nl-NL" sz="14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nl-NL" sz="14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Functional specifications</a:t>
            </a:r>
          </a:p>
          <a:p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The chips bag packaging easily transforms into a convenient chips bowl.</a:t>
            </a:r>
          </a:p>
          <a:p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The chips bag packaging contains </a:t>
            </a:r>
            <a:r>
              <a:rPr lang="nl-NL" sz="14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the perfect chip to dip ratio of 2:1</a:t>
            </a:r>
          </a:p>
          <a:p>
            <a:r>
              <a:rPr lang="nl-NL" sz="1400" dirty="0" smtClean="0">
                <a:ea typeface="Adobe Gothic Std B" panose="020B0800000000000000" pitchFamily="34" charset="-128"/>
              </a:rPr>
              <a:t>The </a:t>
            </a:r>
            <a:r>
              <a:rPr lang="nl-NL" sz="1400" dirty="0">
                <a:ea typeface="Adobe Gothic Std B" panose="020B0800000000000000" pitchFamily="34" charset="-128"/>
              </a:rPr>
              <a:t>chips bag packaging contains a </a:t>
            </a:r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reusable salsa bowl.</a:t>
            </a:r>
          </a:p>
          <a:p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The chips bag packaging can be hold with one hand</a:t>
            </a:r>
            <a:r>
              <a:rPr lang="nl-NL" sz="14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.</a:t>
            </a:r>
          </a:p>
          <a:p>
            <a:endParaRPr lang="nl-NL" sz="14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Other </a:t>
            </a:r>
            <a:r>
              <a:rPr lang="nl-NL" sz="14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specifications:</a:t>
            </a:r>
            <a:endParaRPr lang="nl-NL" sz="14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The chips bag packaging and its contents will be distributed via the same channels as current </a:t>
            </a:r>
            <a:r>
              <a:rPr lang="nl-NL" sz="14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Dorito </a:t>
            </a:r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products.</a:t>
            </a:r>
          </a:p>
          <a:p>
            <a:r>
              <a:rPr lang="nl-NL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The price range of the whole package is between 2,50</a:t>
            </a:r>
            <a:r>
              <a:rPr lang="de-DE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€ and 5</a:t>
            </a:r>
            <a:r>
              <a:rPr lang="de-DE" sz="14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  <a:r>
              <a:rPr lang="de-DE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€.</a:t>
            </a:r>
          </a:p>
          <a:p>
            <a:r>
              <a:rPr lang="de-DE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The main materials that will be used are laminates, </a:t>
            </a:r>
            <a:r>
              <a:rPr lang="de-DE" sz="1400" b="1" dirty="0" smtClean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carton board and </a:t>
            </a:r>
            <a:r>
              <a:rPr lang="de-DE" sz="1400" b="1" dirty="0"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rigid plastics.</a:t>
            </a:r>
            <a:endParaRPr lang="en-GB" sz="14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en-GB" sz="14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en-GB" sz="1400" b="1" dirty="0"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Legislation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ea typeface="Adobe Gothic Std B" panose="020B0800000000000000" pitchFamily="34" charset="-128"/>
              </a:rPr>
              <a:t>HACCP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ea typeface="Adobe Gothic Std B" panose="020B0800000000000000" pitchFamily="34" charset="-128"/>
              </a:rPr>
              <a:t>EC </a:t>
            </a:r>
            <a:r>
              <a:rPr lang="en-GB" dirty="0" smtClean="0"/>
              <a:t>1935/2004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EC No 2023/2006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 smtClean="0"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Salsa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b="1" dirty="0" smtClean="0">
                <a:ea typeface="Adobe Gothic Std B" panose="020B0800000000000000" pitchFamily="34" charset="-128"/>
              </a:rPr>
              <a:t>Requirements for the parts that conserve the salsa:</a:t>
            </a:r>
          </a:p>
          <a:p>
            <a:endParaRPr lang="nl-NL" dirty="0"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ea typeface="Adobe Gothic Std B" panose="020B0800000000000000" pitchFamily="34" charset="-128"/>
              </a:rPr>
              <a:t>Non toxic materials that are approved for food packaging (GMP)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ea typeface="Adobe Gothic Std B" panose="020B0800000000000000" pitchFamily="34" charset="-128"/>
              </a:rPr>
              <a:t>Oxigen Barrier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ea typeface="Adobe Gothic Std B" panose="020B0800000000000000" pitchFamily="34" charset="-128"/>
              </a:rPr>
              <a:t>Humidity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ea typeface="Adobe Gothic Std B" panose="020B0800000000000000" pitchFamily="34" charset="-128"/>
              </a:rPr>
              <a:t>Microbe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ea typeface="Adobe Gothic Std B" panose="020B0800000000000000" pitchFamily="34" charset="-128"/>
              </a:rPr>
              <a:t>Suitable for automated filling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ea typeface="Adobe Gothic Std B" panose="020B0800000000000000" pitchFamily="34" charset="-128"/>
              </a:rPr>
              <a:t>Easy to open for the consumer</a:t>
            </a:r>
            <a:endParaRPr lang="nl-NL" b="1" dirty="0" smtClean="0"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1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Chips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b="1" dirty="0" smtClean="0">
                <a:ea typeface="Adobe Gothic Std B" panose="020B0800000000000000" pitchFamily="34" charset="-128"/>
              </a:rPr>
              <a:t>Requirements for the parts that conserve the chips:</a:t>
            </a:r>
          </a:p>
          <a:p>
            <a:endParaRPr lang="nl-NL" dirty="0"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ea typeface="Adobe Gothic Std B" panose="020B0800000000000000" pitchFamily="34" charset="-128"/>
              </a:rPr>
              <a:t>Non toxic materials that are approved for food </a:t>
            </a:r>
            <a:r>
              <a:rPr lang="nl-NL" dirty="0">
                <a:ea typeface="Adobe Gothic Std B" panose="020B0800000000000000" pitchFamily="34" charset="-128"/>
              </a:rPr>
              <a:t>packaging (GMP)</a:t>
            </a:r>
            <a:endParaRPr lang="nl-NL" b="1" dirty="0" smtClean="0"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ea typeface="Adobe Gothic Std B" panose="020B0800000000000000" pitchFamily="34" charset="-128"/>
              </a:rPr>
              <a:t>Oxigen Barrier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ea typeface="Adobe Gothic Std B" panose="020B0800000000000000" pitchFamily="34" charset="-128"/>
              </a:rPr>
              <a:t>Humidity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ea typeface="Adobe Gothic Std B" panose="020B0800000000000000" pitchFamily="34" charset="-128"/>
              </a:rPr>
              <a:t>Microbe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ea typeface="Adobe Gothic Std B" panose="020B0800000000000000" pitchFamily="34" charset="-128"/>
              </a:rPr>
              <a:t>Suitable for automated filling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ea typeface="Adobe Gothic Std B" panose="020B0800000000000000" pitchFamily="34" charset="-128"/>
              </a:rPr>
              <a:t>Easy to open for the consumer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ea typeface="Adobe Gothic Std B" panose="020B0800000000000000" pitchFamily="34" charset="-128"/>
              </a:rPr>
              <a:t>Protection against mechanical forces</a:t>
            </a:r>
          </a:p>
        </p:txBody>
      </p:sp>
    </p:spTree>
    <p:extLst>
      <p:ext uri="{BB962C8B-B14F-4D97-AF65-F5344CB8AC3E}">
        <p14:creationId xmlns:p14="http://schemas.microsoft.com/office/powerpoint/2010/main" val="2074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3262</TotalTime>
  <Words>738</Words>
  <Application>Microsoft Office PowerPoint</Application>
  <PresentationFormat>Widescreen</PresentationFormat>
  <Paragraphs>239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Arial</vt:lpstr>
      <vt:lpstr>Adobe Gothic Std 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Joachim Batzke</dc:creator>
  <cp:lastModifiedBy>Achim Bee</cp:lastModifiedBy>
  <cp:revision>101</cp:revision>
  <dcterms:created xsi:type="dcterms:W3CDTF">2016-10-24T17:27:47Z</dcterms:created>
  <dcterms:modified xsi:type="dcterms:W3CDTF">2016-12-17T20:54:29Z</dcterms:modified>
</cp:coreProperties>
</file>